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0" r:id="rId1"/>
  </p:sldMasterIdLst>
  <p:notesMasterIdLst>
    <p:notesMasterId r:id="rId4"/>
  </p:notesMasterIdLst>
  <p:sldIdLst>
    <p:sldId id="454" r:id="rId2"/>
    <p:sldId id="439" r:id="rId3"/>
  </p:sldIdLst>
  <p:sldSz cx="12192000" cy="6858000"/>
  <p:notesSz cx="6797675" cy="9926638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C2EB17-D588-41C0-8F00-4B6916FC57BE}">
          <p14:sldIdLst>
            <p14:sldId id="454"/>
            <p14:sldId id="439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дреева Татьяна Александровна" initials="АТА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464"/>
    <a:srgbClr val="FF4343"/>
    <a:srgbClr val="E5D8D3"/>
    <a:srgbClr val="006EF3"/>
    <a:srgbClr val="191919"/>
    <a:srgbClr val="F1F5F9"/>
    <a:srgbClr val="D8E4F0"/>
    <a:srgbClr val="006EF0"/>
    <a:srgbClr val="9F9B9B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6405"/>
  </p:normalViewPr>
  <p:slideViewPr>
    <p:cSldViewPr snapToGrid="0">
      <p:cViewPr>
        <p:scale>
          <a:sx n="97" d="100"/>
          <a:sy n="97" d="100"/>
        </p:scale>
        <p:origin x="-102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tags" Target="tags/tag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A3F9436-A9B8-4B98-BD44-CDF915E50313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40DEDC38-8EB6-419F-924F-2F29B00D9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6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B1390F-1526-4903-9281-43BB752B5C7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201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8F54A-9430-4949-B95F-C543C1DE53F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35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17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59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09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6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69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5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973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72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39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2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70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DA1A0-FDD0-4C35-BA76-FD41A7A10CAC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B93FD-6A42-434A-9644-A30C2B9C4589}" type="slidenum">
              <a:rPr lang="ru-RU" smtClean="0"/>
              <a:t>‹#›</a:t>
            </a:fld>
            <a:endParaRPr lang="ru-RU"/>
          </a:p>
        </p:txBody>
      </p:sp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5385516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7" name="Слайд think-cell" r:id="rId15" imgW="347" imgH="348" progId="TCLayout.ActiveDocument.1">
                  <p:embed/>
                </p:oleObj>
              </mc:Choice>
              <mc:Fallback>
                <p:oleObj name="Слайд think-cell" r:id="rId15" imgW="347" imgH="348" progId="TCLayout.ActiveDocument.1">
                  <p:embed/>
                  <p:pic>
                    <p:nvPicPr>
                      <p:cNvPr id="7" name="Объект 6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705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282" r:id="rId2"/>
    <p:sldLayoutId id="2147484283" r:id="rId3"/>
    <p:sldLayoutId id="2147484284" r:id="rId4"/>
    <p:sldLayoutId id="2147484285" r:id="rId5"/>
    <p:sldLayoutId id="2147484286" r:id="rId6"/>
    <p:sldLayoutId id="2147484287" r:id="rId7"/>
    <p:sldLayoutId id="2147484288" r:id="rId8"/>
    <p:sldLayoutId id="2147484289" r:id="rId9"/>
    <p:sldLayoutId id="2147484290" r:id="rId10"/>
    <p:sldLayoutId id="21474842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tags" Target="../tags/tag3.xml"/><Relationship Id="rId16" Type="http://schemas.openxmlformats.org/officeDocument/2006/relationships/image" Target="../media/image15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0"/>
            <a:ext cx="397259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-883389" y="2477816"/>
            <a:ext cx="5304069" cy="15388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5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Поддержка</a:t>
            </a:r>
            <a:br>
              <a:rPr lang="ru-RU" sz="5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5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«газелей»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305044" y="2237844"/>
            <a:ext cx="8212087" cy="4317422"/>
            <a:chOff x="4318256" y="1741277"/>
            <a:chExt cx="8212087" cy="4317422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597947" y="1741277"/>
              <a:ext cx="7932396" cy="4317422"/>
              <a:chOff x="1327848" y="1443314"/>
              <a:chExt cx="7932396" cy="4317422"/>
            </a:xfrm>
          </p:grpSpPr>
          <p:sp>
            <p:nvSpPr>
              <p:cNvPr id="32" name="Прямоугольник 31"/>
              <p:cNvSpPr/>
              <p:nvPr/>
            </p:nvSpPr>
            <p:spPr>
              <a:xfrm>
                <a:off x="1327848" y="1996217"/>
                <a:ext cx="3240000" cy="3754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субъект МСП</a:t>
                </a: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endParaRPr lang="ru-RU" sz="1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осуществление деятельности не менее 3 лет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;</a:t>
                </a: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endParaRPr lang="ru-RU" sz="1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среднегодовой темп роста выручки за последние 3 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года</a:t>
                </a:r>
                <a:b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ru-RU" sz="1400" b="1" dirty="0" smtClean="0">
                    <a:solidFill>
                      <a:srgbClr val="FF6464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не </a:t>
                </a:r>
                <a:r>
                  <a:rPr lang="ru-RU" sz="1400" b="1" dirty="0">
                    <a:solidFill>
                      <a:srgbClr val="FF6464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менее 20 </a:t>
                </a:r>
                <a:r>
                  <a:rPr lang="ru-RU" sz="1400" b="1" dirty="0" smtClean="0">
                    <a:solidFill>
                      <a:srgbClr val="FF6464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%;</a:t>
                </a: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endParaRPr lang="ru-RU" sz="1400" b="1" dirty="0">
                  <a:solidFill>
                    <a:srgbClr val="FF6464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вид деятельности субъекта МСП соответствует приоритетным отраслям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;</a:t>
                </a: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endParaRPr lang="ru-RU" sz="1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наличие документов, подтверждающих права субъекта МСП на результаты интеллектуальной 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деятельности</a:t>
                </a:r>
                <a:endParaRPr lang="ru-RU" sz="1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8" name="Параллелограмм 17"/>
              <p:cNvSpPr/>
              <p:nvPr/>
            </p:nvSpPr>
            <p:spPr>
              <a:xfrm>
                <a:off x="4557611" y="1443314"/>
                <a:ext cx="4702633" cy="479984"/>
              </a:xfrm>
              <a:prstGeom prst="parallelogram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ru-RU" sz="1600" b="1" dirty="0" smtClean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Действующие меры поддержки</a:t>
                </a:r>
                <a:endParaRPr lang="ru-RU" sz="1600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5044127" y="1996217"/>
                <a:ext cx="3240000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г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арантии (вознаграждение за гарантию </a:t>
                </a:r>
                <a:r>
                  <a:rPr lang="en-US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0,1-0,5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%, сумма гарантийного покрытия 70-75%),</a:t>
                </a:r>
                <a:r>
                  <a:rPr lang="en-US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льготные кредиты, вход в капитал;</a:t>
                </a: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endParaRPr lang="ru-RU" sz="14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обеспечение доступа к закупкам крупнейших заказчиков;</a:t>
                </a: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endParaRPr lang="ru-RU" sz="14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207369" indent="-207369">
                  <a:buFont typeface="Arial" panose="020B0604020202020204" pitchFamily="34" charset="0"/>
                  <a:buChar char="•"/>
                </a:pPr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правовая, консультационная, информационно-маркетинговая, имущественная поддержка. </a:t>
                </a:r>
                <a:endParaRPr lang="ru-RU" sz="1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890446" y="1519934"/>
                <a:ext cx="0" cy="4240802"/>
              </a:xfrm>
              <a:prstGeom prst="line">
                <a:avLst/>
              </a:prstGeom>
              <a:ln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Параллелограмм 26"/>
            <p:cNvSpPr/>
            <p:nvPr/>
          </p:nvSpPr>
          <p:spPr>
            <a:xfrm>
              <a:off x="4318256" y="1741277"/>
              <a:ext cx="3174259" cy="479984"/>
            </a:xfrm>
            <a:prstGeom prst="parallelogram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5 основных критериев</a:t>
              </a:r>
              <a:endParaRPr lang="ru-RU" sz="16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4801430" y="473619"/>
            <a:ext cx="6691806" cy="1201690"/>
            <a:chOff x="4734908" y="653675"/>
            <a:chExt cx="6691806" cy="120169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9515" y="895701"/>
              <a:ext cx="1407818" cy="736514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8542174" y="653675"/>
              <a:ext cx="1438275" cy="904875"/>
            </a:xfrm>
            <a:prstGeom prst="rect">
              <a:avLst/>
            </a:prstGeom>
          </p:spPr>
        </p:pic>
        <p:pic>
          <p:nvPicPr>
            <p:cNvPr id="31748" name="Picture 4" descr="https://259506.selcdn.ru/sites-static/site593296/328d8ea9-0f69-47e0-9d74-791674d04c0c/328d8ea9-0f69-47e0-9d74-791674d04c0c-1695670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23114" y="692135"/>
              <a:ext cx="903600" cy="90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Группа 5"/>
            <p:cNvGrpSpPr/>
            <p:nvPr/>
          </p:nvGrpSpPr>
          <p:grpSpPr>
            <a:xfrm>
              <a:off x="4734908" y="653675"/>
              <a:ext cx="1609766" cy="1201690"/>
              <a:chOff x="5129229" y="715770"/>
              <a:chExt cx="1908343" cy="1339112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20836" y="715770"/>
                <a:ext cx="737618" cy="807722"/>
              </a:xfrm>
              <a:prstGeom prst="rect">
                <a:avLst/>
              </a:prstGeom>
            </p:spPr>
          </p:pic>
          <p:sp>
            <p:nvSpPr>
              <p:cNvPr id="5" name="Прямоугольник 4"/>
              <p:cNvSpPr/>
              <p:nvPr/>
            </p:nvSpPr>
            <p:spPr>
              <a:xfrm>
                <a:off x="5129229" y="1531662"/>
                <a:ext cx="19083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Минэкономразвития</a:t>
                </a:r>
              </a:p>
              <a:p>
                <a:pPr algn="ctr"/>
                <a:r>
                  <a:rPr lang="ru-RU" sz="1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России</a:t>
                </a:r>
                <a:endParaRPr lang="ru-RU" sz="1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52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4" name="Слайд think-cell" r:id="rId5" imgW="347" imgH="348" progId="TCLayout.ActiveDocument.1">
                  <p:embed/>
                </p:oleObj>
              </mc:Choice>
              <mc:Fallback>
                <p:oleObj name="Слайд think-cell" r:id="rId5" imgW="347" imgH="348" progId="TCLayout.ActiveDocument.1">
                  <p:embed/>
                  <p:pic>
                    <p:nvPicPr>
                      <p:cNvPr id="3" name="Объект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-20848" y="1"/>
            <a:ext cx="12212848" cy="14187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5221" y="1502510"/>
            <a:ext cx="1053677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latin typeface="Segoe UI Semibold" panose="020B0702040204020203" pitchFamily="34" charset="0"/>
                <a:ea typeface="PT Root UI" panose="020B0303020202020204" pitchFamily="34" charset="-52"/>
                <a:cs typeface="Segoe UI Semibold" panose="020B0702040204020203" pitchFamily="34" charset="0"/>
              </a:rPr>
              <a:t>Портрет заемщика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498" y="354755"/>
            <a:ext cx="1607729" cy="4014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8939" y="447231"/>
            <a:ext cx="1187511" cy="29211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8" b="-2220"/>
          <a:stretch/>
        </p:blipFill>
        <p:spPr>
          <a:xfrm>
            <a:off x="9652504" y="431687"/>
            <a:ext cx="595388" cy="307659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567002" y="213957"/>
            <a:ext cx="11112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Льготное кредитование </a:t>
            </a:r>
            <a:r>
              <a:rPr lang="en-US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технологических компаний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10901" y="2236203"/>
            <a:ext cx="252511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субъект МСП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32983" y="2236203"/>
            <a:ext cx="272389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выручка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от </a:t>
            </a:r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100 млн рублей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310901" y="2828796"/>
            <a:ext cx="231403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темп роста выручки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/>
            </a:r>
            <a:b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</a:b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за </a:t>
            </a:r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3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года более </a:t>
            </a:r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12%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32984" y="2828796"/>
            <a:ext cx="277303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наличие права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/>
            </a:r>
            <a:b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</a:b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на РИД</a:t>
            </a:r>
            <a:endParaRPr lang="ru-RU" sz="1600" kern="0" spc="-5" dirty="0">
              <a:latin typeface="Segoe UI Semibold" panose="020B0702040204020203" pitchFamily="34" charset="0"/>
              <a:ea typeface="PT Root UI Light" panose="020B0203020202020204" pitchFamily="34" charset="-52"/>
              <a:cs typeface="Segoe UI Semibold" panose="020B0702040204020203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310901" y="3667611"/>
            <a:ext cx="346457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вид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деятельности </a:t>
            </a:r>
            <a:b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</a:b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относится к </a:t>
            </a:r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приоритетным,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/>
            </a:r>
            <a:b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</a:b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продукция </a:t>
            </a:r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является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высокотехнологичной </a:t>
            </a:r>
            <a:endParaRPr lang="ru-RU" sz="1600" kern="0" spc="-5" dirty="0">
              <a:latin typeface="Segoe UI Semibold" panose="020B0702040204020203" pitchFamily="34" charset="0"/>
              <a:ea typeface="PT Root UI Light" panose="020B0203020202020204" pitchFamily="34" charset="-52"/>
              <a:cs typeface="Segoe UI Semibold" panose="020B0702040204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32983" y="3667611"/>
            <a:ext cx="341220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получена экспертиза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/>
            </a:r>
            <a:b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</a:b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Корпорации </a:t>
            </a:r>
            <a:r>
              <a:rPr lang="ru-RU" sz="1600" kern="0" spc="-5" dirty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с участием </a:t>
            </a:r>
            <a:r>
              <a:rPr lang="ru-RU" sz="1600" kern="0" spc="-5" dirty="0" smtClean="0">
                <a:latin typeface="Segoe UI Semibold" panose="020B0702040204020203" pitchFamily="34" charset="0"/>
                <a:ea typeface="PT Root UI Light" panose="020B0203020202020204" pitchFamily="34" charset="-52"/>
                <a:cs typeface="Segoe UI Semibold" panose="020B0702040204020203" pitchFamily="34" charset="0"/>
              </a:rPr>
              <a:t>привлеченных экспертов</a:t>
            </a:r>
            <a:endParaRPr lang="ru-RU" sz="1600" kern="0" spc="-5" dirty="0">
              <a:latin typeface="Segoe UI Semibold" panose="020B0702040204020203" pitchFamily="34" charset="0"/>
              <a:ea typeface="PT Root UI Light" panose="020B0203020202020204" pitchFamily="34" charset="-52"/>
              <a:cs typeface="Segoe UI Semibold" panose="020B0702040204020203" pitchFamily="34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26" y="2243771"/>
            <a:ext cx="277803" cy="25465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485" y="2921668"/>
            <a:ext cx="247494" cy="30163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775" y="3753563"/>
            <a:ext cx="245204" cy="305430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20" y="2196148"/>
            <a:ext cx="390678" cy="32633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22" y="2923266"/>
            <a:ext cx="291804" cy="239429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77" y="3754610"/>
            <a:ext cx="324822" cy="324822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DB21C0C5-6AD4-AF49-90A5-958F9466F586}"/>
              </a:ext>
            </a:extLst>
          </p:cNvPr>
          <p:cNvSpPr/>
          <p:nvPr/>
        </p:nvSpPr>
        <p:spPr>
          <a:xfrm>
            <a:off x="9550433" y="1466172"/>
            <a:ext cx="143158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2786">
              <a:spcBef>
                <a:spcPts val="361"/>
              </a:spcBef>
              <a:spcAft>
                <a:spcPts val="657"/>
              </a:spcAft>
            </a:pPr>
            <a:r>
              <a:rPr lang="ru-RU" sz="3600" spc="7" dirty="0" smtClean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3%</a:t>
            </a:r>
            <a:endParaRPr lang="ru-RU" sz="3600" spc="7" dirty="0">
              <a:solidFill>
                <a:schemeClr val="accent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550433" y="1994565"/>
            <a:ext cx="174391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2786">
              <a:spcBef>
                <a:spcPts val="361"/>
              </a:spcBef>
              <a:spcAft>
                <a:spcPts val="657"/>
              </a:spcAft>
            </a:pPr>
            <a:r>
              <a:rPr lang="ru-RU" sz="1600" spc="7" dirty="0" smtClean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конечная </a:t>
            </a:r>
            <a: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ставка </a:t>
            </a:r>
            <a:b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заемщика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DB21C0C5-6AD4-AF49-90A5-958F9466F586}"/>
              </a:ext>
            </a:extLst>
          </p:cNvPr>
          <p:cNvSpPr/>
          <p:nvPr/>
        </p:nvSpPr>
        <p:spPr>
          <a:xfrm>
            <a:off x="9550433" y="3427667"/>
            <a:ext cx="143158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2786">
              <a:spcBef>
                <a:spcPts val="361"/>
              </a:spcBef>
              <a:spcAft>
                <a:spcPts val="657"/>
              </a:spcAft>
            </a:pPr>
            <a:r>
              <a:rPr lang="ru-RU" sz="3600" spc="7" dirty="0" smtClean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3 года</a:t>
            </a:r>
            <a:endParaRPr lang="ru-RU" sz="3600" spc="7" dirty="0">
              <a:solidFill>
                <a:schemeClr val="accent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9550433" y="3971050"/>
            <a:ext cx="206032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2786">
              <a:spcBef>
                <a:spcPts val="361"/>
              </a:spcBef>
              <a:spcAft>
                <a:spcPts val="657"/>
              </a:spcAft>
            </a:pPr>
            <a:r>
              <a:rPr lang="ru-RU" sz="1600" spc="7" dirty="0" smtClean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максимальный </a:t>
            </a:r>
            <a: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срок </a:t>
            </a:r>
            <a:r>
              <a:rPr lang="ru-RU" sz="1600" spc="7" dirty="0" smtClean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субсидирования</a:t>
            </a:r>
            <a:endParaRPr lang="ru-RU" sz="1600" spc="7" dirty="0">
              <a:solidFill>
                <a:srgbClr val="19191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8875174" y="1987730"/>
            <a:ext cx="0" cy="2265903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599" y="4506347"/>
            <a:ext cx="2131632" cy="642687"/>
          </a:xfrm>
          <a:prstGeom prst="rect">
            <a:avLst/>
          </a:prstGeom>
        </p:spPr>
      </p:pic>
      <p:sp>
        <p:nvSpPr>
          <p:cNvPr id="39" name="Полилиния 38" descr="Прямоугольник">
            <a:extLst>
              <a:ext uri="{FF2B5EF4-FFF2-40B4-BE49-F238E27FC236}">
                <a16:creationId xmlns="" xmlns:a16="http://schemas.microsoft.com/office/drawing/2014/main" id="{0D1EF200-FCF1-C349-8B28-88F1D241086F}"/>
              </a:ext>
            </a:extLst>
          </p:cNvPr>
          <p:cNvSpPr>
            <a:spLocks/>
          </p:cNvSpPr>
          <p:nvPr/>
        </p:nvSpPr>
        <p:spPr bwMode="auto">
          <a:xfrm>
            <a:off x="7163765" y="4716985"/>
            <a:ext cx="2175171" cy="221410"/>
          </a:xfrm>
          <a:custGeom>
            <a:avLst/>
            <a:gdLst>
              <a:gd name="connsiteX0" fmla="*/ 110705 w 2175171"/>
              <a:gd name="connsiteY0" fmla="*/ 0 h 221410"/>
              <a:gd name="connsiteX1" fmla="*/ 436177 w 2175171"/>
              <a:gd name="connsiteY1" fmla="*/ 0 h 221410"/>
              <a:gd name="connsiteX2" fmla="*/ 459630 w 2175171"/>
              <a:gd name="connsiteY2" fmla="*/ 0 h 221410"/>
              <a:gd name="connsiteX3" fmla="*/ 459652 w 2175171"/>
              <a:gd name="connsiteY3" fmla="*/ 0 h 221410"/>
              <a:gd name="connsiteX4" fmla="*/ 563672 w 2175171"/>
              <a:gd name="connsiteY4" fmla="*/ 0 h 221410"/>
              <a:gd name="connsiteX5" fmla="*/ 588155 w 2175171"/>
              <a:gd name="connsiteY5" fmla="*/ 0 h 221410"/>
              <a:gd name="connsiteX6" fmla="*/ 785102 w 2175171"/>
              <a:gd name="connsiteY6" fmla="*/ 0 h 221410"/>
              <a:gd name="connsiteX7" fmla="*/ 785124 w 2175171"/>
              <a:gd name="connsiteY7" fmla="*/ 0 h 221410"/>
              <a:gd name="connsiteX8" fmla="*/ 808577 w 2175171"/>
              <a:gd name="connsiteY8" fmla="*/ 0 h 221410"/>
              <a:gd name="connsiteX9" fmla="*/ 889144 w 2175171"/>
              <a:gd name="connsiteY9" fmla="*/ 0 h 221410"/>
              <a:gd name="connsiteX10" fmla="*/ 912597 w 2175171"/>
              <a:gd name="connsiteY10" fmla="*/ 0 h 221410"/>
              <a:gd name="connsiteX11" fmla="*/ 912619 w 2175171"/>
              <a:gd name="connsiteY11" fmla="*/ 0 h 221410"/>
              <a:gd name="connsiteX12" fmla="*/ 913627 w 2175171"/>
              <a:gd name="connsiteY12" fmla="*/ 0 h 221410"/>
              <a:gd name="connsiteX13" fmla="*/ 937080 w 2175171"/>
              <a:gd name="connsiteY13" fmla="*/ 0 h 221410"/>
              <a:gd name="connsiteX14" fmla="*/ 937102 w 2175171"/>
              <a:gd name="connsiteY14" fmla="*/ 0 h 221410"/>
              <a:gd name="connsiteX15" fmla="*/ 1041122 w 2175171"/>
              <a:gd name="connsiteY15" fmla="*/ 0 h 221410"/>
              <a:gd name="connsiteX16" fmla="*/ 1134049 w 2175171"/>
              <a:gd name="connsiteY16" fmla="*/ 0 h 221410"/>
              <a:gd name="connsiteX17" fmla="*/ 1238069 w 2175171"/>
              <a:gd name="connsiteY17" fmla="*/ 0 h 221410"/>
              <a:gd name="connsiteX18" fmla="*/ 1238091 w 2175171"/>
              <a:gd name="connsiteY18" fmla="*/ 0 h 221410"/>
              <a:gd name="connsiteX19" fmla="*/ 1261544 w 2175171"/>
              <a:gd name="connsiteY19" fmla="*/ 0 h 221410"/>
              <a:gd name="connsiteX20" fmla="*/ 1262552 w 2175171"/>
              <a:gd name="connsiteY20" fmla="*/ 0 h 221410"/>
              <a:gd name="connsiteX21" fmla="*/ 1262574 w 2175171"/>
              <a:gd name="connsiteY21" fmla="*/ 0 h 221410"/>
              <a:gd name="connsiteX22" fmla="*/ 1286027 w 2175171"/>
              <a:gd name="connsiteY22" fmla="*/ 0 h 221410"/>
              <a:gd name="connsiteX23" fmla="*/ 1366594 w 2175171"/>
              <a:gd name="connsiteY23" fmla="*/ 0 h 221410"/>
              <a:gd name="connsiteX24" fmla="*/ 1390047 w 2175171"/>
              <a:gd name="connsiteY24" fmla="*/ 0 h 221410"/>
              <a:gd name="connsiteX25" fmla="*/ 1390069 w 2175171"/>
              <a:gd name="connsiteY25" fmla="*/ 0 h 221410"/>
              <a:gd name="connsiteX26" fmla="*/ 1587016 w 2175171"/>
              <a:gd name="connsiteY26" fmla="*/ 0 h 221410"/>
              <a:gd name="connsiteX27" fmla="*/ 1611499 w 2175171"/>
              <a:gd name="connsiteY27" fmla="*/ 0 h 221410"/>
              <a:gd name="connsiteX28" fmla="*/ 1715519 w 2175171"/>
              <a:gd name="connsiteY28" fmla="*/ 0 h 221410"/>
              <a:gd name="connsiteX29" fmla="*/ 1715541 w 2175171"/>
              <a:gd name="connsiteY29" fmla="*/ 0 h 221410"/>
              <a:gd name="connsiteX30" fmla="*/ 1738994 w 2175171"/>
              <a:gd name="connsiteY30" fmla="*/ 0 h 221410"/>
              <a:gd name="connsiteX31" fmla="*/ 2064466 w 2175171"/>
              <a:gd name="connsiteY31" fmla="*/ 0 h 221410"/>
              <a:gd name="connsiteX32" fmla="*/ 2175171 w 2175171"/>
              <a:gd name="connsiteY32" fmla="*/ 110705 h 221410"/>
              <a:gd name="connsiteX33" fmla="*/ 2175170 w 2175171"/>
              <a:gd name="connsiteY33" fmla="*/ 110705 h 221410"/>
              <a:gd name="connsiteX34" fmla="*/ 2064465 w 2175171"/>
              <a:gd name="connsiteY34" fmla="*/ 221410 h 221410"/>
              <a:gd name="connsiteX35" fmla="*/ 1738998 w 2175171"/>
              <a:gd name="connsiteY35" fmla="*/ 221409 h 221410"/>
              <a:gd name="connsiteX36" fmla="*/ 1738993 w 2175171"/>
              <a:gd name="connsiteY36" fmla="*/ 221410 h 221410"/>
              <a:gd name="connsiteX37" fmla="*/ 1715540 w 2175171"/>
              <a:gd name="connsiteY37" fmla="*/ 221410 h 221410"/>
              <a:gd name="connsiteX38" fmla="*/ 1715519 w 2175171"/>
              <a:gd name="connsiteY38" fmla="*/ 221410 h 221410"/>
              <a:gd name="connsiteX39" fmla="*/ 1715518 w 2175171"/>
              <a:gd name="connsiteY39" fmla="*/ 221410 h 221410"/>
              <a:gd name="connsiteX40" fmla="*/ 1587015 w 2175171"/>
              <a:gd name="connsiteY40" fmla="*/ 221410 h 221410"/>
              <a:gd name="connsiteX41" fmla="*/ 1390068 w 2175171"/>
              <a:gd name="connsiteY41" fmla="*/ 221410 h 221410"/>
              <a:gd name="connsiteX42" fmla="*/ 1390049 w 2175171"/>
              <a:gd name="connsiteY42" fmla="*/ 221410 h 221410"/>
              <a:gd name="connsiteX43" fmla="*/ 1390046 w 2175171"/>
              <a:gd name="connsiteY43" fmla="*/ 221410 h 221410"/>
              <a:gd name="connsiteX44" fmla="*/ 1366594 w 2175171"/>
              <a:gd name="connsiteY44" fmla="*/ 221410 h 221410"/>
              <a:gd name="connsiteX45" fmla="*/ 1366593 w 2175171"/>
              <a:gd name="connsiteY45" fmla="*/ 221410 h 221410"/>
              <a:gd name="connsiteX46" fmla="*/ 1261543 w 2175171"/>
              <a:gd name="connsiteY46" fmla="*/ 221410 h 221410"/>
              <a:gd name="connsiteX47" fmla="*/ 1238090 w 2175171"/>
              <a:gd name="connsiteY47" fmla="*/ 221410 h 221410"/>
              <a:gd name="connsiteX48" fmla="*/ 1238069 w 2175171"/>
              <a:gd name="connsiteY48" fmla="*/ 221410 h 221410"/>
              <a:gd name="connsiteX49" fmla="*/ 1238068 w 2175171"/>
              <a:gd name="connsiteY49" fmla="*/ 221410 h 221410"/>
              <a:gd name="connsiteX50" fmla="*/ 1041124 w 2175171"/>
              <a:gd name="connsiteY50" fmla="*/ 221410 h 221410"/>
              <a:gd name="connsiteX51" fmla="*/ 1041121 w 2175171"/>
              <a:gd name="connsiteY51" fmla="*/ 221410 h 221410"/>
              <a:gd name="connsiteX52" fmla="*/ 912618 w 2175171"/>
              <a:gd name="connsiteY52" fmla="*/ 221410 h 221410"/>
              <a:gd name="connsiteX53" fmla="*/ 912599 w 2175171"/>
              <a:gd name="connsiteY53" fmla="*/ 221410 h 221410"/>
              <a:gd name="connsiteX54" fmla="*/ 912596 w 2175171"/>
              <a:gd name="connsiteY54" fmla="*/ 221410 h 221410"/>
              <a:gd name="connsiteX55" fmla="*/ 889144 w 2175171"/>
              <a:gd name="connsiteY55" fmla="*/ 221410 h 221410"/>
              <a:gd name="connsiteX56" fmla="*/ 889143 w 2175171"/>
              <a:gd name="connsiteY56" fmla="*/ 221410 h 221410"/>
              <a:gd name="connsiteX57" fmla="*/ 563674 w 2175171"/>
              <a:gd name="connsiteY57" fmla="*/ 221410 h 221410"/>
              <a:gd name="connsiteX58" fmla="*/ 563671 w 2175171"/>
              <a:gd name="connsiteY58" fmla="*/ 221410 h 221410"/>
              <a:gd name="connsiteX59" fmla="*/ 110705 w 2175171"/>
              <a:gd name="connsiteY59" fmla="*/ 221409 h 221410"/>
              <a:gd name="connsiteX60" fmla="*/ 8699 w 2175171"/>
              <a:gd name="connsiteY60" fmla="*/ 153796 h 221410"/>
              <a:gd name="connsiteX61" fmla="*/ 0 w 2175171"/>
              <a:gd name="connsiteY61" fmla="*/ 110705 h 221410"/>
              <a:gd name="connsiteX62" fmla="*/ 8699 w 2175171"/>
              <a:gd name="connsiteY62" fmla="*/ 67614 h 221410"/>
              <a:gd name="connsiteX63" fmla="*/ 110705 w 2175171"/>
              <a:gd name="connsiteY63" fmla="*/ 0 h 22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175171" h="221410">
                <a:moveTo>
                  <a:pt x="110705" y="0"/>
                </a:moveTo>
                <a:lnTo>
                  <a:pt x="436177" y="0"/>
                </a:lnTo>
                <a:lnTo>
                  <a:pt x="459630" y="0"/>
                </a:lnTo>
                <a:lnTo>
                  <a:pt x="459652" y="0"/>
                </a:lnTo>
                <a:lnTo>
                  <a:pt x="563672" y="0"/>
                </a:lnTo>
                <a:lnTo>
                  <a:pt x="588155" y="0"/>
                </a:lnTo>
                <a:lnTo>
                  <a:pt x="785102" y="0"/>
                </a:lnTo>
                <a:lnTo>
                  <a:pt x="785124" y="0"/>
                </a:lnTo>
                <a:lnTo>
                  <a:pt x="808577" y="0"/>
                </a:lnTo>
                <a:lnTo>
                  <a:pt x="889144" y="0"/>
                </a:lnTo>
                <a:lnTo>
                  <a:pt x="912597" y="0"/>
                </a:lnTo>
                <a:lnTo>
                  <a:pt x="912619" y="0"/>
                </a:lnTo>
                <a:lnTo>
                  <a:pt x="913627" y="0"/>
                </a:lnTo>
                <a:lnTo>
                  <a:pt x="937080" y="0"/>
                </a:lnTo>
                <a:lnTo>
                  <a:pt x="937102" y="0"/>
                </a:lnTo>
                <a:lnTo>
                  <a:pt x="1041122" y="0"/>
                </a:lnTo>
                <a:lnTo>
                  <a:pt x="1134049" y="0"/>
                </a:lnTo>
                <a:lnTo>
                  <a:pt x="1238069" y="0"/>
                </a:lnTo>
                <a:lnTo>
                  <a:pt x="1238091" y="0"/>
                </a:lnTo>
                <a:lnTo>
                  <a:pt x="1261544" y="0"/>
                </a:lnTo>
                <a:lnTo>
                  <a:pt x="1262552" y="0"/>
                </a:lnTo>
                <a:lnTo>
                  <a:pt x="1262574" y="0"/>
                </a:lnTo>
                <a:lnTo>
                  <a:pt x="1286027" y="0"/>
                </a:lnTo>
                <a:lnTo>
                  <a:pt x="1366594" y="0"/>
                </a:lnTo>
                <a:lnTo>
                  <a:pt x="1390047" y="0"/>
                </a:lnTo>
                <a:lnTo>
                  <a:pt x="1390069" y="0"/>
                </a:lnTo>
                <a:lnTo>
                  <a:pt x="1587016" y="0"/>
                </a:lnTo>
                <a:lnTo>
                  <a:pt x="1611499" y="0"/>
                </a:lnTo>
                <a:lnTo>
                  <a:pt x="1715519" y="0"/>
                </a:lnTo>
                <a:lnTo>
                  <a:pt x="1715541" y="0"/>
                </a:lnTo>
                <a:lnTo>
                  <a:pt x="1738994" y="0"/>
                </a:lnTo>
                <a:lnTo>
                  <a:pt x="2064466" y="0"/>
                </a:lnTo>
                <a:cubicBezTo>
                  <a:pt x="2125607" y="0"/>
                  <a:pt x="2175171" y="49564"/>
                  <a:pt x="2175171" y="110705"/>
                </a:cubicBezTo>
                <a:lnTo>
                  <a:pt x="2175170" y="110705"/>
                </a:lnTo>
                <a:cubicBezTo>
                  <a:pt x="2175170" y="171846"/>
                  <a:pt x="2125606" y="221410"/>
                  <a:pt x="2064465" y="221410"/>
                </a:cubicBezTo>
                <a:lnTo>
                  <a:pt x="1738998" y="221409"/>
                </a:lnTo>
                <a:lnTo>
                  <a:pt x="1738993" y="221410"/>
                </a:lnTo>
                <a:lnTo>
                  <a:pt x="1715540" y="221410"/>
                </a:lnTo>
                <a:lnTo>
                  <a:pt x="1715519" y="221410"/>
                </a:lnTo>
                <a:lnTo>
                  <a:pt x="1715518" y="221410"/>
                </a:lnTo>
                <a:lnTo>
                  <a:pt x="1587015" y="221410"/>
                </a:lnTo>
                <a:lnTo>
                  <a:pt x="1390068" y="221410"/>
                </a:lnTo>
                <a:lnTo>
                  <a:pt x="1390049" y="221410"/>
                </a:lnTo>
                <a:lnTo>
                  <a:pt x="1390046" y="221410"/>
                </a:lnTo>
                <a:lnTo>
                  <a:pt x="1366594" y="221410"/>
                </a:lnTo>
                <a:lnTo>
                  <a:pt x="1366593" y="221410"/>
                </a:lnTo>
                <a:lnTo>
                  <a:pt x="1261543" y="221410"/>
                </a:lnTo>
                <a:lnTo>
                  <a:pt x="1238090" y="221410"/>
                </a:lnTo>
                <a:lnTo>
                  <a:pt x="1238069" y="221410"/>
                </a:lnTo>
                <a:lnTo>
                  <a:pt x="1238068" y="221410"/>
                </a:lnTo>
                <a:lnTo>
                  <a:pt x="1041124" y="221410"/>
                </a:lnTo>
                <a:lnTo>
                  <a:pt x="1041121" y="221410"/>
                </a:lnTo>
                <a:lnTo>
                  <a:pt x="912618" y="221410"/>
                </a:lnTo>
                <a:lnTo>
                  <a:pt x="912599" y="221410"/>
                </a:lnTo>
                <a:lnTo>
                  <a:pt x="912596" y="221410"/>
                </a:lnTo>
                <a:lnTo>
                  <a:pt x="889144" y="221410"/>
                </a:lnTo>
                <a:lnTo>
                  <a:pt x="889143" y="221410"/>
                </a:lnTo>
                <a:lnTo>
                  <a:pt x="563674" y="221410"/>
                </a:lnTo>
                <a:lnTo>
                  <a:pt x="563671" y="221410"/>
                </a:lnTo>
                <a:lnTo>
                  <a:pt x="110705" y="221409"/>
                </a:lnTo>
                <a:cubicBezTo>
                  <a:pt x="64849" y="221409"/>
                  <a:pt x="25505" y="193529"/>
                  <a:pt x="8699" y="153796"/>
                </a:cubicBezTo>
                <a:lnTo>
                  <a:pt x="0" y="110705"/>
                </a:lnTo>
                <a:lnTo>
                  <a:pt x="8699" y="67614"/>
                </a:lnTo>
                <a:cubicBezTo>
                  <a:pt x="25505" y="27880"/>
                  <a:pt x="64849" y="0"/>
                  <a:pt x="11070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0" tIns="0" rIns="0" bIns="36000" anchor="ctr">
            <a:noAutofit/>
          </a:bodyPr>
          <a:lstStyle>
            <a:lvl1pPr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1pPr>
            <a:lvl2pPr marL="742950" indent="-285750"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2pPr>
            <a:lvl3pPr marL="1143000" indent="-228600"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3pPr>
            <a:lvl4pPr marL="1600200" indent="-228600"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4pPr>
            <a:lvl5pPr marL="2057400" indent="-228600"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5pPr>
            <a:lvl6pPr marL="2514600" indent="-228600" defTabSz="2436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6pPr>
            <a:lvl7pPr marL="2971800" indent="-228600" defTabSz="2436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7pPr>
            <a:lvl8pPr marL="3429000" indent="-228600" defTabSz="2436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8pPr>
            <a:lvl9pPr marL="3886200" indent="-228600" defTabSz="2436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5E5E5E"/>
                </a:solidFill>
                <a:latin typeface="Helvetica Neue" panose="02000503000000020004" pitchFamily="2" charset="0"/>
                <a:cs typeface="Helvetica Neue" panose="02000503000000020004" pitchFamily="2" charset="0"/>
                <a:sym typeface="Helvetica Neue" panose="02000503000000020004" pitchFamily="2" charset="0"/>
              </a:defRPr>
            </a:lvl9pPr>
          </a:lstStyle>
          <a:p>
            <a:pPr algn="ctr" defTabSz="12184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spc="-12" dirty="0">
                <a:solidFill>
                  <a:schemeClr val="bg1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п</a:t>
            </a:r>
            <a:r>
              <a:rPr lang="ru-RU" altLang="ru-RU" sz="1200" spc="-12" dirty="0" smtClean="0">
                <a:solidFill>
                  <a:schemeClr val="bg1"/>
                </a:solidFill>
                <a:latin typeface="Segoe UI" panose="020B0502040204020203" pitchFamily="34" charset="0"/>
                <a:ea typeface="PT Root UI" panose="020B0303020202020204" pitchFamily="34" charset="-52"/>
                <a:cs typeface="Segoe UI" panose="020B0502040204020203" pitchFamily="34" charset="0"/>
              </a:rPr>
              <a:t>рием заявок на МСП. РФ</a:t>
            </a:r>
            <a:endParaRPr lang="ru-RU" altLang="ru-RU" sz="1200" spc="-12" dirty="0">
              <a:solidFill>
                <a:schemeClr val="bg1"/>
              </a:solidFill>
              <a:latin typeface="Segoe UI" panose="020B0502040204020203" pitchFamily="34" charset="0"/>
              <a:ea typeface="PT Root UI" panose="020B0303020202020204" pitchFamily="34" charset="-52"/>
              <a:cs typeface="Segoe UI" panose="020B0502040204020203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DB21C0C5-6AD4-AF49-90A5-958F9466F586}"/>
              </a:ext>
            </a:extLst>
          </p:cNvPr>
          <p:cNvSpPr/>
          <p:nvPr/>
        </p:nvSpPr>
        <p:spPr>
          <a:xfrm>
            <a:off x="9550433" y="2547341"/>
            <a:ext cx="206032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2786">
              <a:spcBef>
                <a:spcPts val="361"/>
              </a:spcBef>
              <a:spcAft>
                <a:spcPts val="657"/>
              </a:spcAft>
            </a:pPr>
            <a:r>
              <a:rPr lang="ru-RU" sz="3600" spc="7" dirty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</a:t>
            </a:r>
            <a:r>
              <a:rPr lang="ru-RU" sz="3600" spc="7" dirty="0" smtClean="0">
                <a:solidFill>
                  <a:schemeClr val="accent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 500</a:t>
            </a:r>
            <a:endParaRPr lang="ru-RU" sz="3600" spc="7" dirty="0">
              <a:solidFill>
                <a:schemeClr val="accent2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550433" y="3098302"/>
            <a:ext cx="143158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R="2786">
              <a:spcBef>
                <a:spcPts val="361"/>
              </a:spcBef>
              <a:spcAft>
                <a:spcPts val="657"/>
              </a:spcAft>
            </a:pPr>
            <a:r>
              <a:rPr lang="ru-RU" sz="1600" spc="7" dirty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</a:t>
            </a:r>
            <a:r>
              <a:rPr lang="ru-RU" sz="1600" spc="7" dirty="0" smtClean="0">
                <a:solidFill>
                  <a:srgbClr val="1919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лн руб</a:t>
            </a:r>
            <a:endParaRPr lang="ru-RU" sz="1600" spc="7" dirty="0">
              <a:solidFill>
                <a:srgbClr val="19191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" y="5089561"/>
            <a:ext cx="12192000" cy="17684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72978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Другая 2">
      <a:dk1>
        <a:srgbClr val="191919"/>
      </a:dk1>
      <a:lt1>
        <a:sysClr val="window" lastClr="FFFFFF"/>
      </a:lt1>
      <a:dk2>
        <a:srgbClr val="006EF0"/>
      </a:dk2>
      <a:lt2>
        <a:srgbClr val="E6D6C7"/>
      </a:lt2>
      <a:accent1>
        <a:srgbClr val="006EF0"/>
      </a:accent1>
      <a:accent2>
        <a:srgbClr val="FF6464"/>
      </a:accent2>
      <a:accent3>
        <a:srgbClr val="FFFFFF"/>
      </a:accent3>
      <a:accent4>
        <a:srgbClr val="191919"/>
      </a:accent4>
      <a:accent5>
        <a:srgbClr val="FFB464"/>
      </a:accent5>
      <a:accent6>
        <a:srgbClr val="7DCDA0"/>
      </a:accent6>
      <a:hlink>
        <a:srgbClr val="006EF0"/>
      </a:hlink>
      <a:folHlink>
        <a:srgbClr val="7F7F7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6651</TotalTime>
  <Words>100</Words>
  <Application>Microsoft Office PowerPoint</Application>
  <PresentationFormat>Произвольный</PresentationFormat>
  <Paragraphs>36</Paragraphs>
  <Slides>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Слайд think-cell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Абрамова Евгения Вадимовна</dc:creator>
  <cp:lastModifiedBy>mihail.bahtin</cp:lastModifiedBy>
  <cp:revision>584</cp:revision>
  <cp:lastPrinted>2023-01-10T14:05:35Z</cp:lastPrinted>
  <dcterms:created xsi:type="dcterms:W3CDTF">2022-02-09T17:47:39Z</dcterms:created>
  <dcterms:modified xsi:type="dcterms:W3CDTF">2023-01-25T09:25:54Z</dcterms:modified>
</cp:coreProperties>
</file>